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6" r:id="rId7"/>
    <p:sldId id="263" r:id="rId8"/>
    <p:sldId id="273" r:id="rId9"/>
    <p:sldId id="269" r:id="rId10"/>
    <p:sldId id="268" r:id="rId11"/>
    <p:sldId id="267" r:id="rId12"/>
    <p:sldId id="262" r:id="rId13"/>
    <p:sldId id="274" r:id="rId14"/>
    <p:sldId id="270" r:id="rId15"/>
    <p:sldId id="275" r:id="rId16"/>
    <p:sldId id="279" r:id="rId17"/>
    <p:sldId id="280" r:id="rId18"/>
    <p:sldId id="418" r:id="rId19"/>
    <p:sldId id="276" r:id="rId20"/>
    <p:sldId id="272" r:id="rId21"/>
    <p:sldId id="281" r:id="rId22"/>
    <p:sldId id="277" r:id="rId23"/>
    <p:sldId id="278" r:id="rId24"/>
    <p:sldId id="283" r:id="rId25"/>
    <p:sldId id="41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690"/>
  </p:normalViewPr>
  <p:slideViewPr>
    <p:cSldViewPr snapToGrid="0" snapToObjects="1">
      <p:cViewPr varScale="1">
        <p:scale>
          <a:sx n="91" d="100"/>
          <a:sy n="91" d="100"/>
        </p:scale>
        <p:origin x="8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3B8CA-9065-5845-9272-BC1BFAB7C82A}" type="datetimeFigureOut">
              <a:rPr lang="en-US" smtClean="0"/>
              <a:t>7/11/20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CF9E4-6945-B249-9EE4-27F04F29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3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BCE: before common 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CF9E4-6945-B249-9EE4-27F04F29F0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9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-the earliest dynasty of traditional Chinese history supported by archaeological evidence</a:t>
            </a:r>
          </a:p>
          <a:p>
            <a:r>
              <a:rPr lang="en-US" sz="1200" dirty="0"/>
              <a:t>-Its existence was mentioned in several ancient history books dating back 2000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CF9E4-6945-B249-9EE4-27F04F29F0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8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6665F-8D78-8343-9EEE-2B18FFB21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78DB1-9120-7B40-9C11-2D17C05A8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32D6C-E2E1-9344-83AE-E164F733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870A-A77C-B044-81A7-BA9F5D36292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9C473-13C8-8742-981F-C64342686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A4B8F-2A29-574C-943E-86B1AF37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4BD-B03C-B64D-B263-A0768C25B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85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1291-5134-934A-9F40-E9D069CF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E5009-FB34-5140-A8CE-FD3FAECD0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27F3E-B5D7-DD44-A320-8344E3EE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870A-A77C-B044-81A7-BA9F5D36292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74097-3493-E740-A029-94168A659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C734-F239-7249-9433-D39E8D35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4BD-B03C-B64D-B263-A0768C25B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80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ABC874-628E-6748-A59E-9C0B4C223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EAF85-65F7-1049-9B85-75DF02FF4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45501-9645-8D44-9537-232BC5DC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870A-A77C-B044-81A7-BA9F5D36292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09C06-65B3-4541-ACF3-299E8C74D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D4498-CABA-364E-B059-6D4B55729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4BD-B03C-B64D-B263-A0768C25B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29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41E9-BA6B-E94F-84D4-567840C9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CB88A-7003-F140-8355-1F3DD3DCB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2CA68-0EE7-FF4C-9D8A-61083A9D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870A-A77C-B044-81A7-BA9F5D36292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4EA6C-D932-3A40-9DB2-9FFDB8428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E7E40-D6CC-C540-8815-0F45F6D8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4BD-B03C-B64D-B263-A0768C25B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58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0FD4-69CF-B14B-8320-0C75BA59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33D0B-19E5-274A-A28D-BC3BC658A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38EE7-665B-9E48-95AA-A1755591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870A-A77C-B044-81A7-BA9F5D36292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A13E0-B956-7E4D-856F-D5677F815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5AD6E-393A-5145-920C-40E58909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4BD-B03C-B64D-B263-A0768C25B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78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B93B-17DB-5A46-AF27-DBF14FCD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10B47-63BE-7649-93AF-C1CE49880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37135-C52A-E24F-9D8E-29A4E68FF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E4C69-2258-3642-8A3F-DA967D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870A-A77C-B044-81A7-BA9F5D36292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0F0E0-5386-6F44-987A-9A76AC054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26B83-20B2-9C47-87EC-42B8A53A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4BD-B03C-B64D-B263-A0768C25B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44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2DCD4-AB9A-7744-A3C0-5C127BEE1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5A79A-4BBD-1C4A-8FD0-6D0A07329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A57CC-9A2D-844D-A379-22B99801A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E19A6-62D0-6849-9BBE-521106FE0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69828-6B11-6043-9C67-6B777E46F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EC17C0-7F60-4F46-8333-080C2CC8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870A-A77C-B044-81A7-BA9F5D36292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67E03D-AA90-164A-8726-28211592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2A007-84E8-4545-9CDF-1D244575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4BD-B03C-B64D-B263-A0768C25B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16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25E92-D28B-1047-A814-C60197D1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83DB27-2311-904A-9F17-45D269D0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870A-A77C-B044-81A7-BA9F5D36292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9F8A1-907B-B34B-B5E3-3AF6BB8DF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977C2-D8DD-AD4D-BA7A-A48F5FC9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4BD-B03C-B64D-B263-A0768C25B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EEF339-A8D3-E04E-8AD3-E2F2E728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870A-A77C-B044-81A7-BA9F5D36292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E50D12-42B3-8B47-A754-14A8E00B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914C9-85C1-A94F-96DD-2A6F4521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4BD-B03C-B64D-B263-A0768C25B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27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54244-F5C6-B740-8188-73D33352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2AFFD-7E43-AD4E-B17B-9876B2F87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6BAF6-7D58-2941-B11D-74FF92A7B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BE230-191B-6A44-8E97-C9042E05C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870A-A77C-B044-81A7-BA9F5D36292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176B3-CA76-5E4D-A4EE-5489BCCE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4B614-32B6-CB4D-AB19-E055C265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4BD-B03C-B64D-B263-A0768C25B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05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1E3D-F68A-934A-A390-FF57F905B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3A70EC-FFA6-444F-BA76-D6A3C06F1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2699A-E92A-6B41-8DAD-BE2FAA32B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EFB9B-1721-BE48-ACED-77392370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870A-A77C-B044-81A7-BA9F5D36292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3BC65-812C-654E-ADE6-2FD0F59C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968FB-0D97-FB45-9A07-4AA6B823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4BD-B03C-B64D-B263-A0768C25B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70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31D81D-9EDE-7E4C-98A6-30563E4E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7344A-5F64-814A-A3B0-E3BEEE155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D07DD-ED2B-5142-88B5-D8D793CED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C870A-A77C-B044-81A7-BA9F5D36292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175CB-FB3B-C54D-A493-7CBCEA06F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33EC9-2BB2-1241-AE45-7ED2EC5AC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DB4BD-B03C-B64D-B263-A0768C25B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1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747A-574C-F04E-A8A4-55AF7E26B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5333" y="3234265"/>
            <a:ext cx="4216400" cy="2235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lgerian" panose="020F0502020204030204" pitchFamily="34" charset="0"/>
                <a:cs typeface="Algerian" panose="020F0502020204030204" pitchFamily="34" charset="0"/>
              </a:rPr>
              <a:t>Cultural Relics </a:t>
            </a:r>
            <a:br>
              <a:rPr lang="en-US" dirty="0">
                <a:latin typeface="Algerian" panose="020F0502020204030204" pitchFamily="34" charset="0"/>
                <a:cs typeface="Algerian" panose="020F0502020204030204" pitchFamily="34" charset="0"/>
              </a:rPr>
            </a:br>
            <a:r>
              <a:rPr lang="en-US" dirty="0">
                <a:latin typeface="Algerian" panose="020F0502020204030204" pitchFamily="34" charset="0"/>
                <a:cs typeface="Algerian" panose="020F0502020204030204" pitchFamily="34" charset="0"/>
              </a:rPr>
              <a:t>&amp;</a:t>
            </a:r>
            <a:br>
              <a:rPr lang="en-US" dirty="0">
                <a:latin typeface="Algerian" panose="020F0502020204030204" pitchFamily="34" charset="0"/>
                <a:cs typeface="Algerian" panose="020F0502020204030204" pitchFamily="34" charset="0"/>
              </a:rPr>
            </a:br>
            <a:r>
              <a:rPr lang="en-US" dirty="0">
                <a:latin typeface="Algerian" panose="020F0502020204030204" pitchFamily="34" charset="0"/>
                <a:cs typeface="Algerian" panose="020F0502020204030204" pitchFamily="34" charset="0"/>
              </a:rPr>
              <a:t>Chinese History</a:t>
            </a:r>
            <a:r>
              <a:rPr lang="en-US" dirty="0">
                <a:effectLst/>
                <a:latin typeface="Algerian" panose="020F0502020204030204" pitchFamily="34" charset="0"/>
                <a:cs typeface="Algerian" panose="020F0502020204030204" pitchFamily="34" charset="0"/>
              </a:rPr>
              <a:t> </a:t>
            </a:r>
            <a:endParaRPr lang="en-US" dirty="0">
              <a:latin typeface="Algerian" panose="020F0502020204030204" pitchFamily="34" charset="0"/>
              <a:cs typeface="Algerian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86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honeycomb, sitting, table&#10;&#10;Description automatically generated">
            <a:extLst>
              <a:ext uri="{FF2B5EF4-FFF2-40B4-BE49-F238E27FC236}">
                <a16:creationId xmlns:a16="http://schemas.microsoft.com/office/drawing/2014/main" id="{05E1D4BD-C12F-C74E-8976-6FCB1D489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20" r="-2" b="28349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EADF2-391B-8C46-8AFF-ADA03029B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849346" cy="132556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Primitive Religious Rituals: Royal Prediction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5F271D0-8C0C-48DB-8641-E3F2A13A9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4639525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sections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in a 60-day-cycle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the diviners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99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265B6291-CCE4-A744-B8A9-CBFEE2DC0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88" y="1648845"/>
            <a:ext cx="12206788" cy="5209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6E9322-3230-BA46-A55D-114C116E0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Pictographic Characters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4AA89B0-1EB0-8442-BACF-FAA7493E1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599" y="1825625"/>
            <a:ext cx="3997854" cy="3997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0E025D-5972-AE43-9E8A-45074B9AB274}"/>
              </a:ext>
            </a:extLst>
          </p:cNvPr>
          <p:cNvSpPr txBox="1"/>
          <p:nvPr/>
        </p:nvSpPr>
        <p:spPr>
          <a:xfrm>
            <a:off x="9277086" y="2187400"/>
            <a:ext cx="2256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Hairpin</a:t>
            </a:r>
          </a:p>
        </p:txBody>
      </p:sp>
    </p:spTree>
    <p:extLst>
      <p:ext uri="{BB962C8B-B14F-4D97-AF65-F5344CB8AC3E}">
        <p14:creationId xmlns:p14="http://schemas.microsoft.com/office/powerpoint/2010/main" val="998020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B4A4D-767C-D546-A7D8-310E3F71B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68FA0-94F7-D64F-9957-D9044EA2E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746583-C054-424A-93F0-50CB81E66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3338"/>
            <a:ext cx="711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24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E856-06FC-864A-B9FA-A522319F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abstract characters…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C514B-600C-6445-A6D3-B91291CB3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0F1836E-D8CB-AD42-9A10-4DB4A8087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6123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32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table, sitting, room&#10;&#10;Description automatically generated">
            <a:extLst>
              <a:ext uri="{FF2B5EF4-FFF2-40B4-BE49-F238E27FC236}">
                <a16:creationId xmlns:a16="http://schemas.microsoft.com/office/drawing/2014/main" id="{1E968133-1BD5-864F-8669-B3D4D08FA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l="5435" r="8946" b="1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6CB7E0-9070-E145-A697-F2AD8216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115219"/>
            <a:ext cx="550544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excavated from the Yin Ruins…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405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8A5FF-6E31-6347-8EE7-88A55CB3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Houmuwu</a:t>
            </a:r>
            <a:r>
              <a:rPr lang="en-US" sz="3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A91DA-1577-714A-89F6-9AB3805D4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of bronze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1.3m x 1.1m x 0.7m (4.2ft x 3.6ft x 2.3ft)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832kg (1834pounds)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Contained food for gods</a:t>
            </a:r>
          </a:p>
        </p:txBody>
      </p:sp>
      <p:pic>
        <p:nvPicPr>
          <p:cNvPr id="7" name="Picture 6" descr="A picture containing sitting, small, old, table&#10;&#10;Description automatically generated">
            <a:extLst>
              <a:ext uri="{FF2B5EF4-FFF2-40B4-BE49-F238E27FC236}">
                <a16:creationId xmlns:a16="http://schemas.microsoft.com/office/drawing/2014/main" id="{93469760-7AA9-D54F-89B3-CDEAC77AA6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117" b="-2"/>
          <a:stretch/>
        </p:blipFill>
        <p:spPr>
          <a:xfrm>
            <a:off x="6525453" y="1"/>
            <a:ext cx="5666547" cy="339802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C2A21C66-9BAC-C243-84D1-2EE9162FD8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96" r="-2" b="6106"/>
          <a:stretch/>
        </p:blipFill>
        <p:spPr>
          <a:xfrm>
            <a:off x="6522277" y="3398024"/>
            <a:ext cx="5669723" cy="34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15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58153EC8-8E01-4D70-B575-24ABD35A1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A8A19-DB71-8046-A04D-FCBECEC2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50" y="657498"/>
            <a:ext cx="4806184" cy="364453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And…</a:t>
            </a:r>
          </a:p>
        </p:txBody>
      </p:sp>
      <p:pic>
        <p:nvPicPr>
          <p:cNvPr id="5" name="Picture 4" descr="A picture containing standing, small, elephant, table&#10;&#10;Description automatically generated">
            <a:extLst>
              <a:ext uri="{FF2B5EF4-FFF2-40B4-BE49-F238E27FC236}">
                <a16:creationId xmlns:a16="http://schemas.microsoft.com/office/drawing/2014/main" id="{4F265C1D-22A2-694E-8A70-BF025D858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79" b="5167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5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1913-7B02-7347-91AC-EA0849581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Four-ram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F5D8E-87ED-4FD9-9115-0D7587551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most refined bronze vessels found in the Yin Ruins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Contained wine for gods</a:t>
            </a:r>
          </a:p>
        </p:txBody>
      </p:sp>
      <p:sp>
        <p:nvSpPr>
          <p:cNvPr id="56" name="Rectangle 25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n animal&#10;&#10;Description automatically generated">
            <a:extLst>
              <a:ext uri="{FF2B5EF4-FFF2-40B4-BE49-F238E27FC236}">
                <a16:creationId xmlns:a16="http://schemas.microsoft.com/office/drawing/2014/main" id="{939AE292-9849-834E-91E5-29A98CC3E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0" r="14852" b="4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2885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fireworks in the sky&#10;&#10;Description automatically generated">
            <a:extLst>
              <a:ext uri="{FF2B5EF4-FFF2-40B4-BE49-F238E27FC236}">
                <a16:creationId xmlns:a16="http://schemas.microsoft.com/office/drawing/2014/main" id="{9AFE6E89-5455-DC4D-927C-E9512B1C1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16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AD1E6-7DD4-1542-9E5D-64D8DE3F9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CE85CBD-F7B7-419B-B56F-A2D873F8A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would you define Shang dynasty?</a:t>
            </a:r>
          </a:p>
        </p:txBody>
      </p:sp>
    </p:spTree>
    <p:extLst>
      <p:ext uri="{BB962C8B-B14F-4D97-AF65-F5344CB8AC3E}">
        <p14:creationId xmlns:p14="http://schemas.microsoft.com/office/powerpoint/2010/main" val="3636068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49EDFB-B57D-9A49-B7A0-4F2C6405A1F4}"/>
              </a:ext>
            </a:extLst>
          </p:cNvPr>
          <p:cNvSpPr txBox="1">
            <a:spLocks/>
          </p:cNvSpPr>
          <p:nvPr/>
        </p:nvSpPr>
        <p:spPr>
          <a:xfrm>
            <a:off x="894164" y="2677716"/>
            <a:ext cx="460534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zh-TW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Bronze Age China, ca. 2000-221 BCE</a:t>
            </a:r>
          </a:p>
          <a:p>
            <a:pPr>
              <a:spcAft>
                <a:spcPts val="600"/>
              </a:spcAft>
            </a:pPr>
            <a:endParaRPr lang="en-US" altLang="zh-TW" sz="32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Bronze production was pervasive and closely tied to state power (specifically, confirmed </a:t>
            </a:r>
            <a:r>
              <a:rPr lang="en-US" altLang="zh-TW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of kingship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872E44A-E91A-9749-B659-71F96AE69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r="1" b="1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14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9415E-C0B7-1445-8660-4C70044B5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3F933-0914-874E-96F7-223A70052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 Qingyang Dong/Claire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School: Brandeis University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Year: Rising Senior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Majors: History,  Sociology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Areas: East Asian History, Sociology of Education</a:t>
            </a:r>
            <a:endParaRPr lang="en-US" dirty="0"/>
          </a:p>
        </p:txBody>
      </p:sp>
      <p:pic>
        <p:nvPicPr>
          <p:cNvPr id="4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8FEE210-B889-584D-AC30-583EDE09A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530"/>
          <a:stretch/>
        </p:blipFill>
        <p:spPr>
          <a:xfrm>
            <a:off x="8432801" y="0"/>
            <a:ext cx="37592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27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51F3B1-F95F-864A-BE16-2FC77EF7D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Shang (商) Dynasty</a:t>
            </a: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DFFFD6FA-3947-4546-BA6C-7676D13A40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6" r="-2" b="-2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AA36B-313D-9C46-ACA4-4AFDC0F90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ca.1766BCE-1045BCE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written historical records: existence mentioned in several ancient history books dating back 2000 years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many archeological confirmations: the earliest dynasty of traditional Chinese history supported by archaeological evidence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00491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933F1-DE33-EF4D-B532-0CFCD2D35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640082"/>
            <a:ext cx="3667036" cy="5577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r>
              <a:rPr lang="zh-TW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located 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Ruins of Yin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Uncovered there are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eleven major royal tombs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foundations of palaces and ritual sites, containing weapons of war and remains from both animal and human sacrifices.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 of thousands of bronze,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jade, stone, bone, and ceramic artifacts have been found.</a:t>
            </a:r>
            <a:b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F01AE-80B8-884C-BA71-E49CE1F5E6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8" r="1" b="1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20572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0EA2C0-B9F6-3249-BFCE-C3EE481E9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49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6E2A38-ACC8-44E6-85E2-A79CBAF15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111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EE1B4-50F9-2246-BE38-AAB4DB6A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6" y="438559"/>
            <a:ext cx="10471913" cy="1881559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ancient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Egypt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50930D8-240A-1743-B5BE-53BDF27F0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2998408"/>
            <a:ext cx="5422392" cy="305009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5A4F5E-3364-EF42-AF5D-88D6F1848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67" y="3635539"/>
            <a:ext cx="5422392" cy="17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40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250359"/>
            <a:ext cx="9144000" cy="109984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Tomb of Lady Fu Hao 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妇好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Yin, ca. 1200 BCE, </a:t>
            </a:r>
            <a:b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x 18 x 25 (feet). Discovered in 1976</a:t>
            </a:r>
            <a:b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only untouched tomb from the Yin ruins until modern excavation)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885FA-583E-488C-A3B2-2647B84A8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87B1CEC7-C2CE-4440-A0F7-0BE6B3AAD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0" y="844286"/>
            <a:ext cx="4974336" cy="2883428"/>
          </a:xfrm>
          <a:prstGeom prst="rect">
            <a:avLst/>
          </a:prstGeom>
        </p:spPr>
      </p:pic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7B0DBF0B-D7C2-4F15-94AE-315255824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9"/>
          <a:stretch/>
        </p:blipFill>
        <p:spPr>
          <a:xfrm>
            <a:off x="7335116" y="640080"/>
            <a:ext cx="3452834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83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7906"/>
            <a:ext cx="4691383" cy="3572230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 Fu Hao’s tomb:</a:t>
            </a:r>
            <a:b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468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bronzes</a:t>
            </a:r>
            <a:b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755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jades</a:t>
            </a:r>
            <a:b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shells</a:t>
            </a:r>
            <a:b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+other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DD3F9F-8E97-D342-9396-0C4C089A85F3}"/>
              </a:ext>
            </a:extLst>
          </p:cNvPr>
          <p:cNvSpPr txBox="1"/>
          <p:nvPr/>
        </p:nvSpPr>
        <p:spPr>
          <a:xfrm>
            <a:off x="0" y="4600136"/>
            <a:ext cx="4135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+16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bodies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men,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3" name="Content Placeholder 12" descr="A dirty old room&#10;&#10;Description automatically generated">
            <a:extLst>
              <a:ext uri="{FF2B5EF4-FFF2-40B4-BE49-F238E27FC236}">
                <a16:creationId xmlns:a16="http://schemas.microsoft.com/office/drawing/2014/main" id="{F15380B6-4D99-B045-BA84-22AA168BA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4945" y="1027906"/>
            <a:ext cx="7427055" cy="495137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D6F32D-BD8B-D840-86C4-3732515AC539}"/>
              </a:ext>
            </a:extLst>
          </p:cNvPr>
          <p:cNvSpPr/>
          <p:nvPr/>
        </p:nvSpPr>
        <p:spPr>
          <a:xfrm rot="20054929">
            <a:off x="3653422" y="2847040"/>
            <a:ext cx="5383936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doni MT" panose="020706030806060202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Human Sacrifice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odoni MT" panose="02070603080606020203" pitchFamily="18" charset="77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8443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BE606-B1F7-3944-A34F-81F3559D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E9C4C-7666-5542-93AB-63A0DF6E7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Chuanyang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Yu/ Charlie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School: Wake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orest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Year: Rising Senior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Majors: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Physics, Mathematics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Area: Non-linear Schrodinger Equation</a:t>
            </a:r>
          </a:p>
        </p:txBody>
      </p:sp>
      <p:pic>
        <p:nvPicPr>
          <p:cNvPr id="5" name="Picture 4" descr="A picture containing indoor, person, sitting, young&#10;&#10;Description automatically generated">
            <a:extLst>
              <a:ext uri="{FF2B5EF4-FFF2-40B4-BE49-F238E27FC236}">
                <a16:creationId xmlns:a16="http://schemas.microsoft.com/office/drawing/2014/main" id="{463BD7DB-064A-1140-9A38-137C2D706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44117" y="516155"/>
            <a:ext cx="4164037" cy="313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83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A33A-48F3-6640-A428-80DA6BEC7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3BC13-B7D0-D34C-84EF-AAA587AA0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30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91978-C269-EE4B-9385-586E5ADE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7" y="1084521"/>
            <a:ext cx="4019107" cy="1361347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they?</a:t>
            </a:r>
          </a:p>
        </p:txBody>
      </p:sp>
      <p:pic>
        <p:nvPicPr>
          <p:cNvPr id="6" name="Picture 5" descr="A picture containing animal, blue&#10;&#10;Description automatically generated">
            <a:extLst>
              <a:ext uri="{FF2B5EF4-FFF2-40B4-BE49-F238E27FC236}">
                <a16:creationId xmlns:a16="http://schemas.microsoft.com/office/drawing/2014/main" id="{0AA62553-FE60-1741-960D-F80AFFC65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41" r="9612"/>
          <a:stretch/>
        </p:blipFill>
        <p:spPr>
          <a:xfrm>
            <a:off x="680483" y="685795"/>
            <a:ext cx="2931299" cy="5486400"/>
          </a:xfrm>
          <a:prstGeom prst="rect">
            <a:avLst/>
          </a:prstGeom>
        </p:spPr>
      </p:pic>
      <p:pic>
        <p:nvPicPr>
          <p:cNvPr id="8" name="Picture 7" descr="A close up of an animal&#10;&#10;Description automatically generated">
            <a:extLst>
              <a:ext uri="{FF2B5EF4-FFF2-40B4-BE49-F238E27FC236}">
                <a16:creationId xmlns:a16="http://schemas.microsoft.com/office/drawing/2014/main" id="{91B33DB7-B9A0-AD45-B20E-64D8627FA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53" r="5976"/>
          <a:stretch/>
        </p:blipFill>
        <p:spPr>
          <a:xfrm>
            <a:off x="8606117" y="685805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52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9B1F6-D0D0-F947-BB5C-4CE54A52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17A831-2E35-C34D-B73C-427040158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80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6E45D4-E68C-EB4C-9C00-12F346C66AC7}"/>
              </a:ext>
            </a:extLst>
          </p:cNvPr>
          <p:cNvSpPr txBox="1"/>
          <p:nvPr/>
        </p:nvSpPr>
        <p:spPr>
          <a:xfrm>
            <a:off x="3296138" y="365125"/>
            <a:ext cx="5599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pattFill prst="pct50">
                  <a:fgClr>
                    <a:schemeClr val="accent4">
                      <a:lumMod val="75000"/>
                    </a:schemeClr>
                  </a:fgClr>
                  <a:bgClr>
                    <a:schemeClr val="accent4">
                      <a:lumMod val="60000"/>
                      <a:lumOff val="40000"/>
                    </a:schemeClr>
                  </a:bgClr>
                </a:pattFill>
                <a:latin typeface="Algerian" pitchFamily="82" charset="77"/>
              </a:rPr>
              <a:t>Oracle Bones</a:t>
            </a:r>
          </a:p>
        </p:txBody>
      </p:sp>
    </p:spTree>
    <p:extLst>
      <p:ext uri="{BB962C8B-B14F-4D97-AF65-F5344CB8AC3E}">
        <p14:creationId xmlns:p14="http://schemas.microsoft.com/office/powerpoint/2010/main" val="4011518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standing, table, group&#10;&#10;Description automatically generated">
            <a:extLst>
              <a:ext uri="{FF2B5EF4-FFF2-40B4-BE49-F238E27FC236}">
                <a16:creationId xmlns:a16="http://schemas.microsoft.com/office/drawing/2014/main" id="{0232BA5C-EA69-664D-A5C5-596ADFEB95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7928A-BFD3-C740-8EF4-10922D27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Oracle Bones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84306-4313-AE4B-A1A6-84A69DAAE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Yin Ruins (殷墟), Xiaotun (小屯), Anyang (安阳), Henan province (河南)</a:t>
            </a:r>
          </a:p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“Dragon Bones”</a:t>
            </a:r>
          </a:p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Turtle shells, animal bones, etc.</a:t>
            </a:r>
          </a:p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Year of excavation: 1935</a:t>
            </a:r>
          </a:p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Shang dynasty (1600BCE-1046BCE)</a:t>
            </a:r>
          </a:p>
        </p:txBody>
      </p:sp>
    </p:spTree>
    <p:extLst>
      <p:ext uri="{BB962C8B-B14F-4D97-AF65-F5344CB8AC3E}">
        <p14:creationId xmlns:p14="http://schemas.microsoft.com/office/powerpoint/2010/main" val="525449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5023A33-56DF-491A-AC86-C91A560AE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6544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CC125-48C8-CC40-9D20-3DD051AB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99377"/>
            <a:ext cx="10506456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3BE65-14F7-5C4E-846B-5F96B86D0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03141"/>
            <a:ext cx="10506456" cy="53035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Yin Ruins</a:t>
            </a:r>
          </a:p>
        </p:txBody>
      </p:sp>
      <p:pic>
        <p:nvPicPr>
          <p:cNvPr id="5" name="Picture 4" descr="A picture containing photo, sitting, frog, old&#10;&#10;Description automatically generated">
            <a:extLst>
              <a:ext uri="{FF2B5EF4-FFF2-40B4-BE49-F238E27FC236}">
                <a16:creationId xmlns:a16="http://schemas.microsoft.com/office/drawing/2014/main" id="{3FFD458C-9BCE-1F42-AE7B-3A58FF604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71" r="16106" b="2"/>
          <a:stretch/>
        </p:blipFill>
        <p:spPr>
          <a:xfrm>
            <a:off x="4432607" y="2975212"/>
            <a:ext cx="3109021" cy="3272687"/>
          </a:xfrm>
          <a:prstGeom prst="rect">
            <a:avLst/>
          </a:prstGeom>
        </p:spPr>
      </p:pic>
      <p:pic>
        <p:nvPicPr>
          <p:cNvPr id="10" name="Content Placeholder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140B439-870E-6A48-8A93-92F997712B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78" t="-235" r="49287" b="238"/>
          <a:stretch/>
        </p:blipFill>
        <p:spPr>
          <a:xfrm>
            <a:off x="0" y="2975211"/>
            <a:ext cx="3093480" cy="3272687"/>
          </a:xfrm>
          <a:prstGeom prst="rect">
            <a:avLst/>
          </a:prstGeom>
        </p:spPr>
      </p:pic>
      <p:pic>
        <p:nvPicPr>
          <p:cNvPr id="6" name="Picture 5" descr="A view of a house&#10;&#10;Description automatically generated">
            <a:extLst>
              <a:ext uri="{FF2B5EF4-FFF2-40B4-BE49-F238E27FC236}">
                <a16:creationId xmlns:a16="http://schemas.microsoft.com/office/drawing/2014/main" id="{6A674EDD-C771-1F48-8FCA-D5241C2EDD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30" r="26528"/>
          <a:stretch/>
        </p:blipFill>
        <p:spPr>
          <a:xfrm>
            <a:off x="8413952" y="2975212"/>
            <a:ext cx="3109063" cy="32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81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food, rock, table, cake&#10;&#10;Description automatically generated">
            <a:extLst>
              <a:ext uri="{FF2B5EF4-FFF2-40B4-BE49-F238E27FC236}">
                <a16:creationId xmlns:a16="http://schemas.microsoft.com/office/drawing/2014/main" id="{2D8E2CC0-5BD8-6741-8575-F8A06AFC6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91" r="12720" b="-2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39627-BD2D-2944-8B78-DB9326A3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14" y="342006"/>
            <a:ext cx="5149109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were they for?</a:t>
            </a:r>
          </a:p>
        </p:txBody>
      </p:sp>
    </p:spTree>
    <p:extLst>
      <p:ext uri="{BB962C8B-B14F-4D97-AF65-F5344CB8AC3E}">
        <p14:creationId xmlns:p14="http://schemas.microsoft.com/office/powerpoint/2010/main" val="1373937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445</Words>
  <Application>Microsoft Macintosh PowerPoint</Application>
  <PresentationFormat>Widescreen</PresentationFormat>
  <Paragraphs>63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Algerian</vt:lpstr>
      <vt:lpstr>Arial</vt:lpstr>
      <vt:lpstr>Bodoni MT</vt:lpstr>
      <vt:lpstr>Calibri</vt:lpstr>
      <vt:lpstr>Calibri Light</vt:lpstr>
      <vt:lpstr>Times New Roman</vt:lpstr>
      <vt:lpstr>Office Theme</vt:lpstr>
      <vt:lpstr>Cultural Relics  &amp; Chinese History </vt:lpstr>
      <vt:lpstr>Introductions</vt:lpstr>
      <vt:lpstr>PowerPoint Presentation</vt:lpstr>
      <vt:lpstr>Syllabus</vt:lpstr>
      <vt:lpstr>What are they?</vt:lpstr>
      <vt:lpstr>PowerPoint Presentation</vt:lpstr>
      <vt:lpstr>Oracle Bones</vt:lpstr>
      <vt:lpstr>Anyang</vt:lpstr>
      <vt:lpstr>What were they for?</vt:lpstr>
      <vt:lpstr>Primitive Religious Rituals: Royal Prediction</vt:lpstr>
      <vt:lpstr>Pictographic Characters</vt:lpstr>
      <vt:lpstr>PowerPoint Presentation</vt:lpstr>
      <vt:lpstr>Even abstract characters…</vt:lpstr>
      <vt:lpstr>Also excavated from the Yin Ruins…</vt:lpstr>
      <vt:lpstr>Houmuwu Ding</vt:lpstr>
      <vt:lpstr>And…</vt:lpstr>
      <vt:lpstr>Four-ram Zun</vt:lpstr>
      <vt:lpstr>Discussion</vt:lpstr>
      <vt:lpstr>PowerPoint Presentation</vt:lpstr>
      <vt:lpstr>Shang (商) Dynasty</vt:lpstr>
      <vt:lpstr>PowerPoint Presentation</vt:lpstr>
      <vt:lpstr>PowerPoint Presentation</vt:lpstr>
      <vt:lpstr>Similar to the social structure of ancient Egypt</vt:lpstr>
      <vt:lpstr>Tomb of Lady Fu Hao 妇好 at Yin, ca. 1200 BCE,  13 x 18 x 25 (feet). Discovered in 1976 (the only untouched tomb from the Yin ruins until modern excavation)</vt:lpstr>
      <vt:lpstr>Inside Fu Hao’s tomb:  468 bronzes 755 jades 7000 shells +other items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Relics  &amp; Chinese History </dc:title>
  <dc:creator>Dong Qingyang</dc:creator>
  <cp:lastModifiedBy>Dong Qingyang</cp:lastModifiedBy>
  <cp:revision>3</cp:revision>
  <dcterms:created xsi:type="dcterms:W3CDTF">2020-07-09T11:42:03Z</dcterms:created>
  <dcterms:modified xsi:type="dcterms:W3CDTF">2020-07-11T11:24:30Z</dcterms:modified>
</cp:coreProperties>
</file>